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9" r:id="rId4"/>
    <p:sldId id="260" r:id="rId5"/>
    <p:sldId id="261" r:id="rId6"/>
    <p:sldId id="263" r:id="rId7"/>
    <p:sldId id="264" r:id="rId8"/>
    <p:sldId id="274" r:id="rId9"/>
    <p:sldId id="266" r:id="rId10"/>
    <p:sldId id="267" r:id="rId11"/>
    <p:sldId id="268" r:id="rId12"/>
    <p:sldId id="271" r:id="rId13"/>
    <p:sldId id="279" r:id="rId14"/>
    <p:sldId id="281" r:id="rId15"/>
    <p:sldId id="283" r:id="rId16"/>
    <p:sldId id="284" r:id="rId17"/>
    <p:sldId id="285" r:id="rId18"/>
    <p:sldId id="286" r:id="rId19"/>
    <p:sldId id="289" r:id="rId20"/>
    <p:sldId id="290" r:id="rId21"/>
    <p:sldId id="287" r:id="rId22"/>
    <p:sldId id="291" r:id="rId23"/>
    <p:sldId id="292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86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8D0A5-1C69-4302-8944-DC4040DC6B80}" type="datetimeFigureOut">
              <a:rPr lang="ru-RU" smtClean="0"/>
              <a:pPr/>
              <a:t>07.10.19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11EAE794-D088-4CFC-B6DB-288F202EA7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8D0A5-1C69-4302-8944-DC4040DC6B80}" type="datetimeFigureOut">
              <a:rPr lang="ru-RU" smtClean="0"/>
              <a:pPr/>
              <a:t>07.10.19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AE794-D088-4CFC-B6DB-288F202EA7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8D0A5-1C69-4302-8944-DC4040DC6B80}" type="datetimeFigureOut">
              <a:rPr lang="ru-RU" smtClean="0"/>
              <a:pPr/>
              <a:t>07.10.19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AE794-D088-4CFC-B6DB-288F202EA7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8D0A5-1C69-4302-8944-DC4040DC6B80}" type="datetimeFigureOut">
              <a:rPr lang="ru-RU" smtClean="0"/>
              <a:pPr/>
              <a:t>07.10.19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11EAE794-D088-4CFC-B6DB-288F202EA7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8D0A5-1C69-4302-8944-DC4040DC6B80}" type="datetimeFigureOut">
              <a:rPr lang="ru-RU" smtClean="0"/>
              <a:pPr/>
              <a:t>07.10.19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AE794-D088-4CFC-B6DB-288F202EA77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8D0A5-1C69-4302-8944-DC4040DC6B80}" type="datetimeFigureOut">
              <a:rPr lang="ru-RU" smtClean="0"/>
              <a:pPr/>
              <a:t>07.10.19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AE794-D088-4CFC-B6DB-288F202EA7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8D0A5-1C69-4302-8944-DC4040DC6B80}" type="datetimeFigureOut">
              <a:rPr lang="ru-RU" smtClean="0"/>
              <a:pPr/>
              <a:t>07.10.19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11EAE794-D088-4CFC-B6DB-288F202EA77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8D0A5-1C69-4302-8944-DC4040DC6B80}" type="datetimeFigureOut">
              <a:rPr lang="ru-RU" smtClean="0"/>
              <a:pPr/>
              <a:t>07.10.19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AE794-D088-4CFC-B6DB-288F202EA7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8D0A5-1C69-4302-8944-DC4040DC6B80}" type="datetimeFigureOut">
              <a:rPr lang="ru-RU" smtClean="0"/>
              <a:pPr/>
              <a:t>07.10.19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AE794-D088-4CFC-B6DB-288F202EA7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8D0A5-1C69-4302-8944-DC4040DC6B80}" type="datetimeFigureOut">
              <a:rPr lang="ru-RU" smtClean="0"/>
              <a:pPr/>
              <a:t>07.10.19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AE794-D088-4CFC-B6DB-288F202EA7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8D0A5-1C69-4302-8944-DC4040DC6B80}" type="datetimeFigureOut">
              <a:rPr lang="ru-RU" smtClean="0"/>
              <a:pPr/>
              <a:t>07.10.19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AE794-D088-4CFC-B6DB-288F202EA77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6D88D0A5-1C69-4302-8944-DC4040DC6B80}" type="datetimeFigureOut">
              <a:rPr lang="ru-RU" smtClean="0"/>
              <a:pPr/>
              <a:t>07.10.19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11EAE794-D088-4CFC-B6DB-288F202EA77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7.jpeg"/><Relationship Id="rId11" Type="http://schemas.openxmlformats.org/officeDocument/2006/relationships/image" Target="../media/image62.jpeg"/><Relationship Id="rId5" Type="http://schemas.openxmlformats.org/officeDocument/2006/relationships/image" Target="../media/image56.jpeg"/><Relationship Id="rId10" Type="http://schemas.openxmlformats.org/officeDocument/2006/relationships/image" Target="../media/image61.jpeg"/><Relationship Id="rId4" Type="http://schemas.openxmlformats.org/officeDocument/2006/relationships/image" Target="../media/image55.jpeg"/><Relationship Id="rId9" Type="http://schemas.openxmlformats.org/officeDocument/2006/relationships/image" Target="../media/image6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04800" y="214290"/>
            <a:ext cx="8686800" cy="92869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/>
            </a:r>
            <a:b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</a:br>
            <a:r>
              <a:rPr lang="ru-RU" sz="3200" b="1" dirty="0" smtClean="0">
                <a:solidFill>
                  <a:srgbClr val="C00000"/>
                </a:solidFill>
                <a:latin typeface="Book Antiqua" pitchFamily="18" charset="0"/>
              </a:rPr>
              <a:t>«Спасский детский сад №1»</a:t>
            </a:r>
            <a:br>
              <a:rPr lang="ru-RU" sz="3200" b="1" dirty="0" smtClean="0">
                <a:solidFill>
                  <a:srgbClr val="C00000"/>
                </a:solidFill>
                <a:latin typeface="Book Antiqua" pitchFamily="18" charset="0"/>
              </a:rPr>
            </a:br>
            <a:r>
              <a:rPr lang="ru-RU" sz="3200" b="1" dirty="0" smtClean="0">
                <a:solidFill>
                  <a:srgbClr val="C00000"/>
                </a:solidFill>
                <a:latin typeface="Book Antiqua" pitchFamily="18" charset="0"/>
              </a:rPr>
              <a:t>ХРОНОГРАФ </a:t>
            </a:r>
            <a:r>
              <a:rPr lang="ru-RU" sz="3200" b="1" i="1" dirty="0" smtClean="0">
                <a:solidFill>
                  <a:srgbClr val="C00000"/>
                </a:solidFill>
                <a:latin typeface="Book Antiqua" pitchFamily="18" charset="0"/>
              </a:rPr>
              <a:t> 100-летия</a:t>
            </a:r>
            <a:endParaRPr lang="ru-RU" sz="3200" b="1" i="1" dirty="0">
              <a:solidFill>
                <a:srgbClr val="C00000"/>
              </a:solidFill>
              <a:latin typeface="Book Antiqua" pitchFamily="18" charset="0"/>
            </a:endParaRPr>
          </a:p>
        </p:txBody>
      </p:sp>
      <p:pic>
        <p:nvPicPr>
          <p:cNvPr id="5" name="Содержимое 4" descr="C:\Users\УФК\Downloads\1 ОБЛОЖКА copy.jpg"/>
          <p:cNvPicPr>
            <a:picLocks noGrp="1"/>
          </p:cNvPicPr>
          <p:nvPr>
            <p:ph idx="1"/>
          </p:nvPr>
        </p:nvPicPr>
        <p:blipFill>
          <a:blip r:embed="rId2" cstate="print"/>
          <a:srcRect l="50027" t="1545"/>
          <a:stretch>
            <a:fillRect/>
          </a:stretch>
        </p:blipFill>
        <p:spPr bwMode="auto">
          <a:xfrm>
            <a:off x="2643174" y="1857364"/>
            <a:ext cx="4214842" cy="4500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642918"/>
            <a:ext cx="8702832" cy="1000132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Book Antiqua" pitchFamily="18" charset="0"/>
              </a:rPr>
              <a:t/>
            </a:r>
            <a:br>
              <a:rPr lang="ru-RU" sz="2400" b="1" dirty="0" smtClean="0">
                <a:solidFill>
                  <a:srgbClr val="C00000"/>
                </a:solidFill>
                <a:latin typeface="Book Antiqua" pitchFamily="18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Book Antiqua" pitchFamily="18" charset="0"/>
              </a:rPr>
              <a:t>С </a:t>
            </a:r>
            <a:r>
              <a:rPr lang="ru-RU" sz="2400" b="1" dirty="0" smtClean="0">
                <a:solidFill>
                  <a:srgbClr val="C00000"/>
                </a:solidFill>
                <a:latin typeface="Book Antiqua" pitchFamily="18" charset="0"/>
              </a:rPr>
              <a:t>сентября </a:t>
            </a:r>
            <a:r>
              <a:rPr lang="ru-RU" sz="2400" b="1" dirty="0" smtClean="0">
                <a:solidFill>
                  <a:srgbClr val="C00000"/>
                </a:solidFill>
                <a:latin typeface="Book Antiqua" pitchFamily="18" charset="0"/>
              </a:rPr>
              <a:t>2019 г.</a:t>
            </a:r>
            <a:br>
              <a:rPr lang="ru-RU" sz="2400" b="1" dirty="0" smtClean="0">
                <a:solidFill>
                  <a:srgbClr val="C00000"/>
                </a:solidFill>
                <a:latin typeface="Book Antiqua" pitchFamily="18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Book Antiqua" pitchFamily="18" charset="0"/>
              </a:rPr>
              <a:t/>
            </a:r>
            <a:br>
              <a:rPr lang="ru-RU" sz="2400" b="1" dirty="0" smtClean="0">
                <a:solidFill>
                  <a:srgbClr val="C00000"/>
                </a:solidFill>
                <a:latin typeface="Book Antiqua" pitchFamily="18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Book Antiqua" pitchFamily="18" charset="0"/>
              </a:rPr>
              <a:t>РУКОВОДИТЕЛЬ   </a:t>
            </a:r>
            <a:r>
              <a:rPr lang="ru-RU" sz="2400" b="1" dirty="0" err="1" smtClean="0">
                <a:solidFill>
                  <a:srgbClr val="C00000"/>
                </a:solidFill>
                <a:latin typeface="Book Antiqua" pitchFamily="18" charset="0"/>
              </a:rPr>
              <a:t>детскОГО</a:t>
            </a:r>
            <a:r>
              <a:rPr lang="ru-RU" sz="2400" b="1" dirty="0" smtClean="0">
                <a:solidFill>
                  <a:srgbClr val="C00000"/>
                </a:solidFill>
                <a:latin typeface="Book Antiqua" pitchFamily="18" charset="0"/>
              </a:rPr>
              <a:t> </a:t>
            </a:r>
            <a:r>
              <a:rPr lang="ru-RU" sz="2400" b="1" dirty="0" err="1" smtClean="0">
                <a:solidFill>
                  <a:srgbClr val="C00000"/>
                </a:solidFill>
                <a:latin typeface="Book Antiqua" pitchFamily="18" charset="0"/>
              </a:rPr>
              <a:t>садА</a:t>
            </a:r>
            <a:r>
              <a:rPr lang="ru-RU" sz="2400" b="1" dirty="0" smtClean="0">
                <a:solidFill>
                  <a:srgbClr val="C00000"/>
                </a:solidFill>
                <a:latin typeface="Book Antiqua" pitchFamily="18" charset="0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latin typeface="Book Antiqua" pitchFamily="18" charset="0"/>
              </a:rPr>
              <a:t/>
            </a:r>
            <a:br>
              <a:rPr lang="ru-RU" sz="2400" b="1" dirty="0" smtClean="0">
                <a:solidFill>
                  <a:srgbClr val="C00000"/>
                </a:solidFill>
                <a:latin typeface="Book Antiqua" pitchFamily="18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Book Antiqua" pitchFamily="18" charset="0"/>
              </a:rPr>
              <a:t>Захарова </a:t>
            </a:r>
            <a:r>
              <a:rPr lang="ru-RU" sz="2400" b="1" dirty="0" smtClean="0">
                <a:solidFill>
                  <a:srgbClr val="C00000"/>
                </a:solidFill>
                <a:latin typeface="Book Antiqua" pitchFamily="18" charset="0"/>
              </a:rPr>
              <a:t>Елена Владимировна</a:t>
            </a:r>
            <a:endParaRPr lang="ru-RU" sz="2400" b="1" dirty="0">
              <a:solidFill>
                <a:srgbClr val="C00000"/>
              </a:solidFill>
              <a:latin typeface="Book Antiqua" pitchFamily="18" charset="0"/>
            </a:endParaRPr>
          </a:p>
        </p:txBody>
      </p:sp>
      <p:pic>
        <p:nvPicPr>
          <p:cNvPr id="3" name="Picture 2" descr="C:\Users\детский сад №1\Desktop\Фото 3\102MSDCF\DSC032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2428868"/>
            <a:ext cx="5105923" cy="3829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3400" y="285728"/>
            <a:ext cx="8610600" cy="649272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Book Antiqua" pitchFamily="18" charset="0"/>
              </a:rPr>
              <a:t>Главная   цель   развитие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spcBef>
                <a:spcPts val="0"/>
              </a:spcBef>
            </a:pPr>
            <a:endParaRPr lang="ru-RU" sz="2400" b="1" dirty="0" smtClean="0">
              <a:latin typeface="Book Antiqua" pitchFamily="18" charset="0"/>
            </a:endParaRP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half" idx="3"/>
          </p:nvPr>
        </p:nvSpPr>
        <p:spPr>
          <a:xfrm>
            <a:off x="4500562" y="5357826"/>
            <a:ext cx="4292241" cy="1020784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С 1994 года в детском саду начинает  функционировать  психологическая служба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quarter" idx="2"/>
          </p:nvPr>
        </p:nvSpPr>
        <p:spPr>
          <a:xfrm>
            <a:off x="0" y="1571612"/>
            <a:ext cx="4857784" cy="35719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b="1" dirty="0" smtClean="0">
                <a:latin typeface="Book Antiqua" pitchFamily="18" charset="0"/>
              </a:rPr>
              <a:t> </a:t>
            </a:r>
          </a:p>
          <a:p>
            <a:pPr algn="ctr"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В 1963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1800" b="1" dirty="0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ГОДУ ПРОИЗОШЛО СЛИЯНИЕ</a:t>
            </a:r>
          </a:p>
          <a:p>
            <a:pPr algn="ctr"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ДЕТСКОГО САДА С ЯСЛЯМИ И ДЕТСКОМУ САДУ ПРИСВОЕН СТАТУС « ЯСЛИ-САД №1»</a:t>
            </a:r>
          </a:p>
          <a:p>
            <a:pPr algn="ctr">
              <a:spcBef>
                <a:spcPts val="0"/>
              </a:spcBef>
              <a:buNone/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1800" b="1" dirty="0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В НОЯБРЕ 1997 ГОДА</a:t>
            </a:r>
          </a:p>
          <a:p>
            <a:pPr algn="ctr"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ДОУ ПРИСВОЕН СТАТУС</a:t>
            </a:r>
          </a:p>
          <a:p>
            <a:pPr algn="ctr"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«СПАССКИЙ ДЕТСКИЙ САД №1»</a:t>
            </a: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0" name="Содержимое 9"/>
          <p:cNvPicPr>
            <a:picLocks noGrp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214942" y="1500174"/>
            <a:ext cx="3334313" cy="3643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357158" y="357166"/>
            <a:ext cx="4357718" cy="1285884"/>
          </a:xfrm>
        </p:spPr>
        <p:txBody>
          <a:bodyPr>
            <a:noAutofit/>
          </a:bodyPr>
          <a:lstStyle/>
          <a:p>
            <a:pPr algn="ctr"/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С  1997  года введена должность инструктора по физическому воспитанию.  организован комплексный подход к физическому развитию  оздоровлению детей</a:t>
            </a:r>
            <a:endParaRPr lang="ru-RU" sz="16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1" name="Текст 10"/>
          <p:cNvSpPr>
            <a:spLocks noGrp="1"/>
          </p:cNvSpPr>
          <p:nvPr>
            <p:ph type="body" sz="half" idx="3"/>
          </p:nvPr>
        </p:nvSpPr>
        <p:spPr>
          <a:xfrm>
            <a:off x="4645025" y="285728"/>
            <a:ext cx="4292241" cy="1785950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sz="1700" b="1" dirty="0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С 1998 года функционирует</a:t>
            </a:r>
          </a:p>
          <a:p>
            <a:pPr algn="ctr"/>
            <a:r>
              <a:rPr lang="ru-RU" sz="1700" b="1" dirty="0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логопедическая служба.</a:t>
            </a:r>
          </a:p>
          <a:p>
            <a:pPr algn="ctr"/>
            <a:r>
              <a:rPr lang="ru-RU" sz="1700" b="1" dirty="0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На протяжении 21 года </a:t>
            </a:r>
          </a:p>
          <a:p>
            <a:pPr algn="ctr"/>
            <a:r>
              <a:rPr lang="ru-RU" sz="1700" b="1" dirty="0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учитель – логопед </a:t>
            </a:r>
          </a:p>
          <a:p>
            <a:pPr algn="ctr"/>
            <a:r>
              <a:rPr lang="ru-RU" sz="1700" b="1" dirty="0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Федотова </a:t>
            </a:r>
            <a:r>
              <a:rPr lang="ru-RU" sz="1700" b="1" dirty="0" err="1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лидия</a:t>
            </a:r>
            <a:r>
              <a:rPr lang="ru-RU" sz="1700" b="1" dirty="0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1700" b="1" dirty="0" err="1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васильевна</a:t>
            </a:r>
            <a:r>
              <a:rPr lang="ru-RU" sz="1700" b="1" dirty="0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 </a:t>
            </a:r>
          </a:p>
          <a:p>
            <a:pPr algn="ctr"/>
            <a:r>
              <a:rPr lang="ru-RU" sz="1700" b="1" dirty="0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учит детей красивой , </a:t>
            </a:r>
          </a:p>
          <a:p>
            <a:pPr algn="ctr"/>
            <a:r>
              <a:rPr lang="ru-RU" sz="1700" b="1" dirty="0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правильной речи</a:t>
            </a:r>
            <a:endParaRPr lang="ru-RU" sz="1700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8" name="Содержимое 10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2000240"/>
            <a:ext cx="3357586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50" name="Picture 2" descr="P10100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4263291"/>
            <a:ext cx="3286148" cy="2417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Содержимое 6"/>
          <p:cNvPicPr>
            <a:picLocks noGrp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0694" y="2357430"/>
            <a:ext cx="3143272" cy="22157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Содержимое 7"/>
          <p:cNvPicPr>
            <a:picLocks noGrp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0694" y="4643422"/>
            <a:ext cx="3217855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285720" y="428604"/>
            <a:ext cx="8553480" cy="5929354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Book Antiqua" pitchFamily="18" charset="0"/>
              </a:rPr>
              <a:t>декабрь  2011 </a:t>
            </a:r>
            <a:r>
              <a:rPr lang="ru-RU" sz="2800" b="1" dirty="0" smtClean="0">
                <a:solidFill>
                  <a:srgbClr val="C00000"/>
                </a:solidFill>
                <a:latin typeface="Book Antiqua" pitchFamily="18" charset="0"/>
              </a:rPr>
              <a:t> года </a:t>
            </a:r>
            <a:br>
              <a:rPr lang="ru-RU" sz="2800" b="1" dirty="0" smtClean="0">
                <a:solidFill>
                  <a:srgbClr val="C00000"/>
                </a:solidFill>
                <a:latin typeface="Book Antiqua" pitchFamily="18" charset="0"/>
              </a:rPr>
            </a:br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  <a:latin typeface="Book Antiqua" pitchFamily="18" charset="0"/>
              </a:rPr>
              <a:t/>
            </a:r>
            <a:br>
              <a:rPr lang="ru-RU" sz="2800" b="1" dirty="0" smtClean="0">
                <a:solidFill>
                  <a:schemeClr val="accent3">
                    <a:lumMod val="75000"/>
                  </a:schemeClr>
                </a:solidFill>
                <a:latin typeface="Book Antiqua" pitchFamily="18" charset="0"/>
              </a:rPr>
            </a:b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Book Antiqua" pitchFamily="18" charset="0"/>
              </a:rPr>
              <a:t>в рамках оптимизации дошкольного образования произошло слияние  </a:t>
            </a:r>
            <a:b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Book Antiqua" pitchFamily="18" charset="0"/>
              </a:rPr>
            </a:b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Book Antiqua" pitchFamily="18" charset="0"/>
              </a:rPr>
              <a:t>детского сада №2  г. Спасска </a:t>
            </a:r>
            <a:b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Book Antiqua" pitchFamily="18" charset="0"/>
              </a:rPr>
            </a:b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Book Antiqua" pitchFamily="18" charset="0"/>
              </a:rPr>
              <a:t>с Первым детским садом. </a:t>
            </a: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Book Antiqua" pitchFamily="18" charset="0"/>
              </a:rPr>
              <a:t/>
            </a:r>
            <a:b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Book Antiqua" pitchFamily="18" charset="0"/>
              </a:rPr>
            </a:b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Book Antiqua" pitchFamily="18" charset="0"/>
              </a:rPr>
              <a:t/>
            </a:r>
            <a:b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Book Antiqua" pitchFamily="18" charset="0"/>
              </a:rPr>
            </a:b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Book Antiqua" pitchFamily="18" charset="0"/>
              </a:rPr>
              <a:t/>
            </a:r>
            <a:b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Book Antiqua" pitchFamily="18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Book Antiqua" pitchFamily="18" charset="0"/>
              </a:rPr>
              <a:t>В </a:t>
            </a:r>
            <a:r>
              <a:rPr lang="ru-RU" sz="2400" b="1" i="1" dirty="0" smtClean="0">
                <a:solidFill>
                  <a:srgbClr val="C00000"/>
                </a:solidFill>
                <a:latin typeface="Book Antiqua" pitchFamily="18" charset="0"/>
              </a:rPr>
              <a:t>ДЕКАБРЕ 2013  </a:t>
            </a:r>
            <a:r>
              <a:rPr lang="ru-RU" sz="2400" b="1" dirty="0" smtClean="0">
                <a:solidFill>
                  <a:srgbClr val="C00000"/>
                </a:solidFill>
                <a:latin typeface="Book Antiqua" pitchFamily="18" charset="0"/>
              </a:rPr>
              <a:t>года</a:t>
            </a: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Book Antiqua" pitchFamily="18" charset="0"/>
              </a:rPr>
              <a:t>, Детский сад  вновь поменял свой статус и стал </a:t>
            </a:r>
            <a:b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Book Antiqua" pitchFamily="18" charset="0"/>
              </a:rPr>
            </a:b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Book Antiqua" pitchFamily="18" charset="0"/>
              </a:rPr>
              <a:t>МБДОУ </a:t>
            </a: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Book Antiqua" pitchFamily="18" charset="0"/>
              </a:rPr>
              <a:t>«Спасский детский сад №1»,</a:t>
            </a:r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  <a:latin typeface="Book Antiqua" pitchFamily="18" charset="0"/>
              </a:rPr>
              <a:t/>
            </a:r>
            <a:b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  <a:latin typeface="Book Antiqua" pitchFamily="18" charset="0"/>
              </a:rPr>
            </a:b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Book Antiqua" pitchFamily="18" charset="0"/>
              </a:rPr>
              <a:t>самым большим детским учреждением в районе, рассчитанным на 250 детей.</a:t>
            </a:r>
            <a:endParaRPr lang="ru-RU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2"/>
          </p:nvPr>
        </p:nvSpPr>
        <p:spPr>
          <a:xfrm>
            <a:off x="214282" y="928670"/>
            <a:ext cx="4357718" cy="5286412"/>
          </a:xfrm>
        </p:spPr>
        <p:txBody>
          <a:bodyPr>
            <a:normAutofit/>
          </a:bodyPr>
          <a:lstStyle/>
          <a:p>
            <a:pPr algn="ctr"/>
            <a:r>
              <a:rPr lang="ru-RU" sz="1900" b="1" dirty="0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ВНИМАНИЕ К ДЕТСКОМУ САДУ БЫЛО БОЛЬШОЕ  СО СТОРОНЫ НЕ ТОЛЬКО МЕСТНОЙ, НО И ОБЛАСТНОЙ ВЛАСТИ. ПОЧЕТНЫМИ ГОСТЯМИ –</a:t>
            </a:r>
          </a:p>
          <a:p>
            <a:pPr algn="ctr"/>
            <a:r>
              <a:rPr lang="ru-RU" sz="1900" b="1" dirty="0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 МБДОУ « СПАССКИЙ ДЕТСКИЙ САД №1»СТАЛИ ГУБЕРНАТОР РЯЗАНСКОЙ ОБЛАСТИ  </a:t>
            </a:r>
          </a:p>
          <a:p>
            <a:pPr algn="ctr"/>
            <a:r>
              <a:rPr lang="ru-RU" sz="1900" b="1" dirty="0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ОЛЕГ  ИВАНОВИЧ  КОВАЛЕВ,</a:t>
            </a:r>
          </a:p>
          <a:p>
            <a:pPr algn="ctr"/>
            <a:r>
              <a:rPr lang="ru-RU" sz="1900" b="1" dirty="0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МИНИСТР ОБРАЗОВАНИЯ РЯЗАНСКОЙ ОБЛАТИ</a:t>
            </a:r>
          </a:p>
          <a:p>
            <a:pPr algn="ctr"/>
            <a:r>
              <a:rPr lang="ru-RU" sz="1900" b="1" dirty="0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 НАДЕЖДА КОНСТАНТИНОВНА БУШКОВА</a:t>
            </a:r>
          </a:p>
          <a:p>
            <a:endParaRPr lang="ru-RU" sz="2400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0" y="1000108"/>
            <a:ext cx="4343400" cy="528641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200" dirty="0" smtClean="0">
                <a:latin typeface="Book Antiqua" pitchFamily="18" charset="0"/>
              </a:rPr>
              <a:t> </a:t>
            </a:r>
            <a:endParaRPr lang="ru-RU" sz="2400" dirty="0"/>
          </a:p>
        </p:txBody>
      </p:sp>
      <p:pic>
        <p:nvPicPr>
          <p:cNvPr id="28674" name="Picture 2" descr="IMG_429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1142984"/>
            <a:ext cx="4107036" cy="3643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Book Antiqua" pitchFamily="18" charset="0"/>
              </a:rPr>
              <a:t>Дарят заботу и тепло</a:t>
            </a:r>
            <a:endParaRPr lang="ru-RU" sz="2800" b="1" dirty="0">
              <a:solidFill>
                <a:srgbClr val="C00000"/>
              </a:solidFill>
              <a:latin typeface="Book Antiqua" pitchFamily="18" charset="0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  <a:cs typeface="Arial" pitchFamily="34" charset="0"/>
              </a:rPr>
              <a:t>ВОСПИТАНИЕ И УХОД ЗА МАЛЫШАМИ В ДЕТСКОМ САДУ ТЯЖЕЛЫЙ ТРУД И ТЕРПЕНИЕ.</a:t>
            </a:r>
          </a:p>
          <a:p>
            <a:pPr algn="ctr">
              <a:buNone/>
            </a:pP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  <a:cs typeface="Arial" pitchFamily="34" charset="0"/>
              </a:rPr>
              <a:t>ЭТО РАБОТА НЕ ДЛЯ РАВНОДУШНЫХ ЛЮДЕЙ, ВЕДЬ РОДИТЕЛИ ДОВЕРЯЮТ НАМ САМОЕ ДОРОГОЕ - СВОИХ ДЕТЕЙ</a:t>
            </a:r>
          </a:p>
        </p:txBody>
      </p:sp>
      <p:pic>
        <p:nvPicPr>
          <p:cNvPr id="12" name="Рисунок 11" descr="C:\Users\детский сад №1\Desktop\Фото 3\102MSDCF\DSC0331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4612" y="3429000"/>
            <a:ext cx="4071966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14282" y="1142984"/>
            <a:ext cx="3251231" cy="54102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" name="Рисунок 7" descr="C:\Users\детский сад №1\Desktop\Фото 3\102MSDCF\DSC0334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0"/>
            <a:ext cx="2786082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C:\Users\детский сад №1\Desktop\Фото 3\102MSDCF\DSC0331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2357430"/>
            <a:ext cx="2786082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C:\Users\детский сад №1\Desktop\Фото 3\102MSDCF\DSC03273.JPG"/>
          <p:cNvPicPr/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14282" y="4643446"/>
            <a:ext cx="2857520" cy="2214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Содержимое 10" descr="C:\Users\детский сад №1\Desktop\Фото 3\102MSDCF\DSC03276.JPG"/>
          <p:cNvPicPr>
            <a:picLocks noGrp="1"/>
          </p:cNvPicPr>
          <p:nvPr>
            <p:ph sz="half"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46" y="0"/>
            <a:ext cx="2857488" cy="2214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C:\Users\детский сад №1\Desktop\Фото 3\102MSDCF\DSC03284.JPG"/>
          <p:cNvPicPr/>
          <p:nvPr/>
        </p:nvPicPr>
        <p:blipFill>
          <a:blip r:embed="rId6" cstate="print"/>
          <a:stretch>
            <a:fillRect/>
          </a:stretch>
        </p:blipFill>
        <p:spPr bwMode="auto">
          <a:xfrm>
            <a:off x="5214942" y="2357430"/>
            <a:ext cx="2857520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C:\Users\детский сад №1\Desktop\Фото 3\102MSDCF\DSC03268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72198" y="4786322"/>
            <a:ext cx="2786082" cy="2071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01752" y="714356"/>
            <a:ext cx="8686800" cy="100013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b="1" dirty="0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Наши   педагоги  опытные   профессионалы,  преданные своему делу люди. </a:t>
            </a:r>
            <a:br>
              <a:rPr lang="ru-RU" sz="2200" b="1" dirty="0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</a:br>
            <a:r>
              <a:rPr lang="ru-RU" sz="22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200" b="1" dirty="0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яркие, талантливые , неординарные личности. </a:t>
            </a:r>
            <a:br>
              <a:rPr lang="ru-RU" sz="2200" b="1" dirty="0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</a:br>
            <a:r>
              <a:rPr lang="ru-RU" sz="2700" b="1" dirty="0" smtClean="0">
                <a:latin typeface="Book Antiqua" pitchFamily="18" charset="0"/>
              </a:rPr>
              <a:t/>
            </a:r>
            <a:br>
              <a:rPr lang="ru-RU" sz="2700" b="1" dirty="0" smtClean="0">
                <a:latin typeface="Book Antiqua" pitchFamily="18" charset="0"/>
              </a:rPr>
            </a:br>
            <a:endParaRPr lang="ru-RU" sz="2700" b="1" dirty="0">
              <a:latin typeface="Book Antiqua" pitchFamily="18" charset="0"/>
            </a:endParaRPr>
          </a:p>
        </p:txBody>
      </p:sp>
      <p:pic>
        <p:nvPicPr>
          <p:cNvPr id="1026" name="Picture 2" descr="P100005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500174"/>
            <a:ext cx="2932962" cy="2000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_382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1500174"/>
            <a:ext cx="2857520" cy="2071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P101092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98" y="1500174"/>
            <a:ext cx="2928926" cy="2000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C:\Users\детский сад №1\Desktop\Новая папка\Спартакиада 2018\DSC0264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4286256"/>
            <a:ext cx="2786082" cy="2071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F:\DSC05628.JPG"/>
          <p:cNvPicPr/>
          <p:nvPr/>
        </p:nvPicPr>
        <p:blipFill>
          <a:blip r:embed="rId6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16" y="4286256"/>
            <a:ext cx="2643206" cy="20002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lc="http://schemas.openxmlformats.org/drawingml/2006/lockedCanvas" xmlns:pic="http://schemas.openxmlformats.org/drawingml/2006/picture"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 descr="D:\Documents\Desktop\мамуля,документы\мамуля фото\1-я Почемучки ноябрь-декабрь\CAM01856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86512" y="4286256"/>
            <a:ext cx="2500330" cy="2000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24" y="642918"/>
            <a:ext cx="7786742" cy="171451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b="1" dirty="0" smtClean="0">
                <a:solidFill>
                  <a:schemeClr val="accent3">
                    <a:lumMod val="75000"/>
                  </a:schemeClr>
                </a:solidFill>
                <a:latin typeface="Book Antiqua" pitchFamily="18" charset="0"/>
              </a:rPr>
              <a:t>отличники  народного  образования, люди, имеющие  заслуженные  отраслевые  награды</a:t>
            </a:r>
            <a:br>
              <a:rPr lang="ru-RU" sz="2200" b="1" dirty="0" smtClean="0">
                <a:solidFill>
                  <a:schemeClr val="accent3">
                    <a:lumMod val="75000"/>
                  </a:schemeClr>
                </a:solidFill>
                <a:latin typeface="Book Antiqua" pitchFamily="18" charset="0"/>
              </a:rPr>
            </a:br>
            <a:r>
              <a:rPr lang="ru-RU" sz="2200" b="1" dirty="0" smtClean="0">
                <a:solidFill>
                  <a:schemeClr val="accent3">
                    <a:lumMod val="75000"/>
                  </a:schemeClr>
                </a:solidFill>
                <a:latin typeface="Book Antiqua" pitchFamily="18" charset="0"/>
              </a:rPr>
              <a:t> Участники  и  победители  профессиональных педагогических  конкурсов. </a:t>
            </a:r>
            <a:r>
              <a:rPr lang="ru-RU" sz="2200" dirty="0" smtClean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ru-RU" sz="2200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" name="Рисунок 2" descr="E:\ФОТО ДЛЯ ЮБИЛЕЯ\Воспитатель года 2013\Копия IMG_3558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57364"/>
            <a:ext cx="3714776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E:\ФОТО ДЛЯ ЮБИЛЕЯ\Воспитатель 2014\P103096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32" y="1857364"/>
            <a:ext cx="3571868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E:\ФОТО ДЛЯ ЮБИЛЕЯ\Воспитатель 2015\DSC0027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2" y="3643314"/>
            <a:ext cx="3000396" cy="3214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E:\ФОТО ДЛЯ ЮБИЛЕЯ\Воспитатель 2016\IMG_273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488" y="2071678"/>
            <a:ext cx="3428992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356" y="3357562"/>
            <a:ext cx="2714644" cy="3500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E:\bs0-YQnljH4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2714644" cy="3357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281444" y="285728"/>
            <a:ext cx="4290556" cy="2857520"/>
          </a:xfrm>
        </p:spPr>
        <p:txBody>
          <a:bodyPr>
            <a:normAutofit fontScale="77500" lnSpcReduction="20000"/>
          </a:bodyPr>
          <a:lstStyle/>
          <a:p>
            <a:pPr algn="ctr">
              <a:spcBef>
                <a:spcPts val="0"/>
              </a:spcBef>
            </a:pPr>
            <a:endParaRPr lang="ru-RU" b="1" dirty="0" smtClean="0">
              <a:solidFill>
                <a:srgbClr val="C00000"/>
              </a:solidFill>
              <a:latin typeface="Book Antiqua" pitchFamily="18" charset="0"/>
            </a:endParaRPr>
          </a:p>
          <a:p>
            <a:pPr algn="ctr">
              <a:spcBef>
                <a:spcPts val="0"/>
              </a:spcBef>
            </a:pPr>
            <a:r>
              <a:rPr lang="ru-RU" sz="2300" b="1" dirty="0" smtClean="0">
                <a:solidFill>
                  <a:srgbClr val="C00000"/>
                </a:solidFill>
                <a:latin typeface="Book Antiqua" pitchFamily="18" charset="0"/>
              </a:rPr>
              <a:t>20 октября  1919 года</a:t>
            </a:r>
          </a:p>
          <a:p>
            <a:pPr algn="ctr">
              <a:spcBef>
                <a:spcPts val="0"/>
              </a:spcBef>
            </a:pPr>
            <a:endParaRPr lang="ru-RU" sz="2300" b="1" dirty="0" smtClean="0">
              <a:solidFill>
                <a:schemeClr val="accent3">
                  <a:lumMod val="50000"/>
                </a:schemeClr>
              </a:solidFill>
              <a:latin typeface="Book Antiqua" pitchFamily="18" charset="0"/>
            </a:endParaRPr>
          </a:p>
          <a:p>
            <a:pPr algn="ctr">
              <a:spcBef>
                <a:spcPts val="0"/>
              </a:spcBef>
            </a:pPr>
            <a:r>
              <a:rPr lang="ru-RU" sz="2300" b="1" dirty="0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 В СПАССКЕ ОТКРЫТ ПЕРВЫЙ ДЕТСКИЙ САД НА УЛИЦЕ   РЯЗАНСКАЯ  В  БЫВШЕМ ДОМЕ КУПЦА ДРУЖИНИНА. </a:t>
            </a:r>
          </a:p>
          <a:p>
            <a:pPr algn="ctr">
              <a:spcBef>
                <a:spcPts val="0"/>
              </a:spcBef>
            </a:pPr>
            <a:r>
              <a:rPr lang="ru-RU" sz="2300" b="1" dirty="0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ДЕТСКИЙ САД ЗАНИМАЛ  ШЕСТЬ КОМНАТ. </a:t>
            </a:r>
          </a:p>
          <a:p>
            <a:pPr algn="ctr">
              <a:spcBef>
                <a:spcPts val="0"/>
              </a:spcBef>
            </a:pPr>
            <a:r>
              <a:rPr lang="ru-RU" sz="2300" b="1" dirty="0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ЧИСЛО ДЕТЕЙ  НА  20 ЯНВАРЯ 1919 ГОДА СОСТАВЛЯЛО  67  ЧЕЛОВЕК.  </a:t>
            </a:r>
          </a:p>
          <a:p>
            <a:endParaRPr lang="ru-RU" dirty="0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4"/>
          </p:nvPr>
        </p:nvSpPr>
        <p:spPr>
          <a:xfrm>
            <a:off x="4643438" y="2916237"/>
            <a:ext cx="4288536" cy="3941763"/>
          </a:xfrm>
        </p:spPr>
        <p:txBody>
          <a:bodyPr>
            <a:normAutofit fontScale="92500" lnSpcReduction="10000"/>
          </a:bodyPr>
          <a:lstStyle/>
          <a:p>
            <a:pPr algn="ctr">
              <a:spcBef>
                <a:spcPts val="0"/>
              </a:spcBef>
              <a:buNone/>
            </a:pPr>
            <a:endParaRPr lang="ru-RU" sz="2200" b="1" dirty="0" smtClean="0">
              <a:solidFill>
                <a:srgbClr val="C00000"/>
              </a:solidFill>
              <a:latin typeface="Book Antiqua" pitchFamily="18" charset="0"/>
            </a:endParaRPr>
          </a:p>
          <a:p>
            <a:pPr algn="ctr">
              <a:spcBef>
                <a:spcPts val="0"/>
              </a:spcBef>
              <a:buNone/>
            </a:pPr>
            <a:r>
              <a:rPr lang="ru-RU" sz="2200" b="1" dirty="0" smtClean="0">
                <a:solidFill>
                  <a:srgbClr val="C00000"/>
                </a:solidFill>
                <a:latin typeface="Book Antiqua" pitchFamily="18" charset="0"/>
              </a:rPr>
              <a:t>1930 </a:t>
            </a:r>
            <a:r>
              <a:rPr lang="ru-RU" sz="2200" b="1" dirty="0" smtClean="0">
                <a:solidFill>
                  <a:srgbClr val="C00000"/>
                </a:solidFill>
                <a:latin typeface="Book Antiqua" pitchFamily="18" charset="0"/>
              </a:rPr>
              <a:t>ГОД</a:t>
            </a:r>
          </a:p>
          <a:p>
            <a:pPr algn="ctr">
              <a:spcBef>
                <a:spcPts val="0"/>
              </a:spcBef>
              <a:buNone/>
            </a:pPr>
            <a:endParaRPr lang="ru-RU" sz="2200" b="1" dirty="0" smtClean="0">
              <a:solidFill>
                <a:srgbClr val="C00000"/>
              </a:solidFill>
              <a:latin typeface="Book Antiqua" pitchFamily="18" charset="0"/>
            </a:endParaRPr>
          </a:p>
          <a:p>
            <a:pPr algn="ctr">
              <a:spcBef>
                <a:spcPts val="0"/>
              </a:spcBef>
              <a:buNone/>
            </a:pPr>
            <a:r>
              <a:rPr lang="ru-RU" sz="1900" b="1" dirty="0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ДЕТСКИЙ  САД ЗАНИМАЕТ ЛЕВОЕ КРЫЛО БЫВШЕЙ УЕЗДНОЙ БОЛЬНИЦЫ ПО АДРЕСУ УЛ. АЛЕКСАНДРОВСКАЯ  Д. 38 </a:t>
            </a:r>
          </a:p>
          <a:p>
            <a:pPr algn="ctr">
              <a:spcBef>
                <a:spcPts val="0"/>
              </a:spcBef>
              <a:buNone/>
            </a:pPr>
            <a:r>
              <a:rPr lang="ru-RU" sz="1900" b="1" dirty="0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В ГОДЫ ВЕЛИКОЙ ОТЕЧЕСТВЕННОЙ ВОЙНЫ В ДЕТСКОМ САДУ  РАСПОЛОГАЛСЯ ГОСПИТАЛЬ.</a:t>
            </a:r>
          </a:p>
          <a:p>
            <a:pPr algn="ctr">
              <a:spcBef>
                <a:spcPts val="0"/>
              </a:spcBef>
              <a:buNone/>
            </a:pPr>
            <a:r>
              <a:rPr lang="ru-RU" sz="1900" b="1" dirty="0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В ПОСЛЕВОЕННЫЕ ГОДЫ  ДЕТСКИЙ САД ОСТАЛСЯ НА ПРЕЖНЕМ МЕСТЕ. </a:t>
            </a:r>
          </a:p>
          <a:p>
            <a:pPr algn="ctr">
              <a:spcBef>
                <a:spcPts val="0"/>
              </a:spcBef>
            </a:pPr>
            <a:endParaRPr lang="ru-RU" sz="1900" b="1" dirty="0" smtClean="0">
              <a:solidFill>
                <a:srgbClr val="C00000"/>
              </a:solidFill>
              <a:latin typeface="Book Antiqua" pitchFamily="18" charset="0"/>
            </a:endParaRPr>
          </a:p>
          <a:p>
            <a:endParaRPr lang="ru-RU" sz="21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Рисунок 5" descr="IMG_20130713_000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3071810"/>
            <a:ext cx="4071966" cy="3786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E:\ФОТО ДЛЯ ЮБИЛЕЯ\00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214942" y="214290"/>
            <a:ext cx="3714776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5643578"/>
            <a:ext cx="8610600" cy="88265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Book Antiqua" pitchFamily="18" charset="0"/>
              </a:rPr>
              <a:t>И  снова веяния времени.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1444" y="285728"/>
            <a:ext cx="4290556" cy="1020784"/>
          </a:xfrm>
        </p:spPr>
        <p:txBody>
          <a:bodyPr>
            <a:normAutofit fontScale="25000" lnSpcReduction="20000"/>
          </a:bodyPr>
          <a:lstStyle/>
          <a:p>
            <a:pPr marL="0" lvl="1" indent="0" algn="ctr"/>
            <a:r>
              <a:rPr lang="ru-RU" altLang="ru-RU" sz="7200" dirty="0" smtClean="0">
                <a:solidFill>
                  <a:srgbClr val="C00000"/>
                </a:solidFill>
                <a:latin typeface="Book Antiqua" pitchFamily="18" charset="0"/>
              </a:rPr>
              <a:t>С 1 СЕНТЯБРЯ 2013 ГОДА ПРИНЯТ </a:t>
            </a:r>
          </a:p>
          <a:p>
            <a:pPr marL="0" lvl="1" indent="0" algn="ctr"/>
            <a:r>
              <a:rPr lang="ru-RU" altLang="ru-RU" sz="7200" dirty="0" smtClean="0">
                <a:solidFill>
                  <a:srgbClr val="C00000"/>
                </a:solidFill>
                <a:latin typeface="Book Antiqua" pitchFamily="18" charset="0"/>
              </a:rPr>
              <a:t>« ЗАКОН ОБ ОБРАЗОВАНИИ» </a:t>
            </a:r>
          </a:p>
          <a:p>
            <a:pPr marL="0" lvl="1" indent="0" algn="ctr"/>
            <a:r>
              <a:rPr lang="ru-RU" altLang="ru-RU" sz="7200" dirty="0" smtClean="0">
                <a:solidFill>
                  <a:srgbClr val="C00000"/>
                </a:solidFill>
                <a:latin typeface="Book Antiqua" pitchFamily="18" charset="0"/>
              </a:rPr>
              <a:t>В РФ</a:t>
            </a:r>
          </a:p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0" y="1428736"/>
            <a:ext cx="3857652" cy="4357718"/>
          </a:xfrm>
        </p:spPr>
        <p:txBody>
          <a:bodyPr>
            <a:normAutofit fontScale="77500" lnSpcReduction="20000"/>
          </a:bodyPr>
          <a:lstStyle/>
          <a:p>
            <a:pPr lvl="1" algn="ctr">
              <a:buNone/>
            </a:pPr>
            <a:r>
              <a:rPr lang="ru-RU" altLang="ru-RU" sz="26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Согласно закону в образовательных учреждениях будет </a:t>
            </a:r>
            <a:r>
              <a:rPr lang="ru-RU" altLang="ru-RU" sz="2600" b="1" dirty="0" err="1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предоставлятся</a:t>
            </a:r>
            <a:r>
              <a:rPr lang="ru-RU" altLang="ru-RU" sz="26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 инклюзивное</a:t>
            </a:r>
          </a:p>
          <a:p>
            <a:pPr lvl="1" algn="ctr">
              <a:buNone/>
            </a:pPr>
            <a:r>
              <a:rPr lang="ru-RU" altLang="ru-RU" sz="26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образование - это  обеспечение равного</a:t>
            </a:r>
          </a:p>
          <a:p>
            <a:pPr lvl="1" algn="ctr">
              <a:buNone/>
            </a:pPr>
            <a:r>
              <a:rPr lang="ru-RU" altLang="ru-RU" sz="26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доступа  к образованию для всех</a:t>
            </a:r>
          </a:p>
          <a:p>
            <a:pPr lvl="1" algn="ctr">
              <a:buNone/>
            </a:pPr>
            <a:r>
              <a:rPr lang="ru-RU" altLang="ru-RU" sz="26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 обучающихся с учётом  разнообразия </a:t>
            </a:r>
          </a:p>
          <a:p>
            <a:pPr lvl="1" algn="ctr">
              <a:buNone/>
            </a:pPr>
            <a:r>
              <a:rPr lang="ru-RU" altLang="ru-RU" sz="26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особых образовательных потребностей и индивидуальных возможностей</a:t>
            </a:r>
            <a:endParaRPr lang="ru-RU" sz="2600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/>
        <p:txBody>
          <a:bodyPr>
            <a:normAutofit fontScale="25000" lnSpcReduction="20000"/>
          </a:bodyPr>
          <a:lstStyle/>
          <a:p>
            <a:pPr algn="ctr"/>
            <a:r>
              <a:rPr lang="ru-RU" sz="7200" b="1" dirty="0" smtClean="0">
                <a:solidFill>
                  <a:srgbClr val="C00000"/>
                </a:solidFill>
                <a:latin typeface="Book Antiqua" pitchFamily="18" charset="0"/>
              </a:rPr>
              <a:t>В октябре 2013 года утвержден  Федеральный  Государственный образовательный стандарт дошкольного образования</a:t>
            </a:r>
            <a:endParaRPr lang="ru-RU" sz="7200" dirty="0" smtClean="0">
              <a:solidFill>
                <a:srgbClr val="C00000"/>
              </a:solidFill>
            </a:endParaRPr>
          </a:p>
          <a:p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855464" y="1928802"/>
            <a:ext cx="3788502" cy="3656011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Направленный на повышение социального статуса дошкольного образования и обеспечение государством равенства возможностей для  каждого ребенка  в получения качественного  дошкольного образования</a:t>
            </a:r>
            <a:r>
              <a:rPr lang="ru-RU" sz="2000" b="1" dirty="0" smtClean="0">
                <a:latin typeface="Book Antiqua" pitchFamily="18" charset="0"/>
              </a:rPr>
              <a:t>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281444" y="285728"/>
            <a:ext cx="3576176" cy="1571636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Book Antiqua" pitchFamily="18" charset="0"/>
              </a:rPr>
              <a:t>новые ориентиры в развитии  системы образования </a:t>
            </a:r>
            <a:r>
              <a:rPr lang="ru-RU" b="1" dirty="0" smtClean="0">
                <a:solidFill>
                  <a:srgbClr val="C00000"/>
                </a:solidFill>
              </a:rPr>
              <a:t>.</a:t>
            </a:r>
          </a:p>
          <a:p>
            <a:endParaRPr lang="ru-RU" dirty="0" smtClean="0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2"/>
          </p:nvPr>
        </p:nvSpPr>
        <p:spPr>
          <a:xfrm>
            <a:off x="285720" y="1928802"/>
            <a:ext cx="3429024" cy="4572032"/>
          </a:xfrm>
        </p:spPr>
        <p:txBody>
          <a:bodyPr>
            <a:normAutofit fontScale="47500" lnSpcReduction="20000"/>
          </a:bodyPr>
          <a:lstStyle/>
          <a:p>
            <a:pPr algn="ctr">
              <a:buNone/>
            </a:pPr>
            <a:r>
              <a:rPr lang="ru-RU" sz="42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С 2014 года Первый детский сад является  экспериментальной площадкой  по внедрению ФГОС</a:t>
            </a:r>
          </a:p>
          <a:p>
            <a:pPr algn="ctr">
              <a:buNone/>
            </a:pPr>
            <a:r>
              <a:rPr lang="ru-RU" sz="42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  На базе ДОУ ежегодно проводятся Районные методические объединения, конференции,  совещания заведующих,  мероприятия в рамках  Муниципального этапа  конкурса</a:t>
            </a:r>
          </a:p>
          <a:p>
            <a:pPr algn="ctr">
              <a:buNone/>
            </a:pPr>
            <a:r>
              <a:rPr lang="ru-RU" sz="42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 « Воспитатель года»</a:t>
            </a:r>
          </a:p>
          <a:p>
            <a:endParaRPr lang="ru-RU" dirty="0"/>
          </a:p>
        </p:txBody>
      </p:sp>
      <p:pic>
        <p:nvPicPr>
          <p:cNvPr id="12" name="Рисунок 11" descr="SDC1524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7620" y="214290"/>
            <a:ext cx="2928958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SDC1483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88" y="2214554"/>
            <a:ext cx="2714612" cy="2000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1" descr="SDC14199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714744" y="3500438"/>
            <a:ext cx="2857488" cy="200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2" descr="SDC14214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6357950" y="4818029"/>
            <a:ext cx="2786050" cy="20399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357166"/>
            <a:ext cx="8610600" cy="107157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/>
            </a:r>
            <a:b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</a:br>
            <a:r>
              <a:rPr lang="ru-RU" sz="2200" b="1" dirty="0" smtClean="0">
                <a:solidFill>
                  <a:srgbClr val="C00000"/>
                </a:solidFill>
                <a:latin typeface="Book Antiqua" pitchFamily="18" charset="0"/>
              </a:rPr>
              <a:t>2017 год  Детский  сад  участвует в Федеральной программе « Доступная среда»</a:t>
            </a:r>
            <a:br>
              <a:rPr lang="ru-RU" sz="2200" b="1" dirty="0" smtClean="0">
                <a:solidFill>
                  <a:srgbClr val="C00000"/>
                </a:solidFill>
                <a:latin typeface="Book Antiqua" pitchFamily="18" charset="0"/>
              </a:rPr>
            </a:br>
            <a:r>
              <a:rPr lang="ru-RU" sz="2200" b="1" dirty="0" smtClean="0">
                <a:solidFill>
                  <a:srgbClr val="C00000"/>
                </a:solidFill>
                <a:latin typeface="Book Antiqua" pitchFamily="18" charset="0"/>
              </a:rPr>
              <a:t/>
            </a:r>
            <a:br>
              <a:rPr lang="ru-RU" sz="2200" b="1" dirty="0" smtClean="0">
                <a:solidFill>
                  <a:srgbClr val="C00000"/>
                </a:solidFill>
                <a:latin typeface="Book Antiqua" pitchFamily="18" charset="0"/>
              </a:rPr>
            </a:b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/>
            </a:r>
            <a:b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</a:br>
            <a:endParaRPr lang="ru-RU" sz="2000" b="1" dirty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285720" y="1142984"/>
            <a:ext cx="4004836" cy="4786346"/>
          </a:xfrm>
        </p:spPr>
        <p:txBody>
          <a:bodyPr/>
          <a:lstStyle/>
          <a:p>
            <a:pPr algn="ctr">
              <a:buNone/>
            </a:pPr>
            <a:r>
              <a:rPr lang="ru-RU" dirty="0" smtClean="0">
                <a:latin typeface="Book Antiqua" pitchFamily="18" charset="0"/>
              </a:rPr>
              <a:t>    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Создается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безбарьерная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 среда для обучения детей с ОВЗ и детей – инвалидов, которые посещают </a:t>
            </a:r>
          </a:p>
          <a:p>
            <a:pPr algn="ctr">
              <a:buNone/>
            </a:pP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детский сад</a:t>
            </a:r>
          </a:p>
          <a:p>
            <a:pPr algn="ctr">
              <a:buNone/>
            </a:pPr>
            <a:endParaRPr lang="ru-RU" sz="2000" b="1" dirty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</p:txBody>
      </p:sp>
      <p:pic>
        <p:nvPicPr>
          <p:cNvPr id="7" name="Picture 14" descr="DSC0227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3143248"/>
            <a:ext cx="2165346" cy="1785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13" descr="DSC0226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2285984" y="5214926"/>
            <a:ext cx="2286016" cy="1643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15" descr="DSC0227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143488"/>
            <a:ext cx="2171691" cy="1714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12" descr="DSC0226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2285984" y="3214686"/>
            <a:ext cx="2286015" cy="17892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2" descr="SDC1328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6248" y="1142984"/>
            <a:ext cx="2370944" cy="19281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0" descr="SDC1330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15140" y="1142984"/>
            <a:ext cx="2428860" cy="18795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6" descr="SDC1341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0" y="3286124"/>
            <a:ext cx="2176585" cy="1762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4" descr="SDC1340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15140" y="3214686"/>
            <a:ext cx="2428860" cy="1785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7" descr="SDC1339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19346" y="5143488"/>
            <a:ext cx="2324654" cy="1714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8" descr="SDC1339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643438" y="5143512"/>
            <a:ext cx="2246300" cy="1714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18571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2700" b="1" dirty="0" smtClean="0">
                <a:solidFill>
                  <a:srgbClr val="C00000"/>
                </a:solidFill>
                <a:latin typeface="Book Antiqua" pitchFamily="18" charset="0"/>
              </a:rPr>
              <a:t>История детского сада  продолжается </a:t>
            </a:r>
            <a:br>
              <a:rPr lang="ru-RU" sz="2700" b="1" dirty="0" smtClean="0">
                <a:solidFill>
                  <a:srgbClr val="C00000"/>
                </a:solidFill>
                <a:latin typeface="Book Antiqua" pitchFamily="18" charset="0"/>
              </a:rPr>
            </a:br>
            <a:r>
              <a:rPr lang="ru-RU" sz="2700" b="1" dirty="0" smtClean="0">
                <a:solidFill>
                  <a:srgbClr val="C00000"/>
                </a:solidFill>
                <a:latin typeface="Book Antiqua" pitchFamily="18" charset="0"/>
              </a:rPr>
              <a:t>и её новые страницы под рубрикой </a:t>
            </a:r>
            <a:br>
              <a:rPr lang="ru-RU" sz="2700" b="1" dirty="0" smtClean="0">
                <a:solidFill>
                  <a:srgbClr val="C00000"/>
                </a:solidFill>
                <a:latin typeface="Book Antiqua" pitchFamily="18" charset="0"/>
              </a:rPr>
            </a:br>
            <a:r>
              <a:rPr lang="ru-RU" sz="2700" b="1" dirty="0" smtClean="0">
                <a:solidFill>
                  <a:srgbClr val="C00000"/>
                </a:solidFill>
                <a:latin typeface="Book Antiqua" pitchFamily="18" charset="0"/>
              </a:rPr>
              <a:t>«Детский сад -  Время – События - Люди» пишутся коллективом под началом руководителя </a:t>
            </a:r>
            <a:r>
              <a:rPr lang="ru-RU" sz="2700" b="1" dirty="0" err="1" smtClean="0">
                <a:solidFill>
                  <a:srgbClr val="C00000"/>
                </a:solidFill>
                <a:latin typeface="Book Antiqua" pitchFamily="18" charset="0"/>
              </a:rPr>
              <a:t>захаровой</a:t>
            </a:r>
            <a:r>
              <a:rPr lang="ru-RU" sz="2700" b="1" dirty="0" smtClean="0">
                <a:solidFill>
                  <a:srgbClr val="C00000"/>
                </a:solidFill>
                <a:latin typeface="Book Antiqua" pitchFamily="18" charset="0"/>
              </a:rPr>
              <a:t> е.В.</a:t>
            </a:r>
            <a:endParaRPr lang="ru-RU" sz="2700" b="1" dirty="0">
              <a:solidFill>
                <a:srgbClr val="C00000"/>
              </a:solidFill>
              <a:latin typeface="Book Antiqua" pitchFamily="18" charset="0"/>
            </a:endParaRPr>
          </a:p>
        </p:txBody>
      </p:sp>
      <p:pic>
        <p:nvPicPr>
          <p:cNvPr id="9" name="Содержимое 4" descr="C:\Users\УФК\Downloads\1 ОБЛОЖКА copy.jpg"/>
          <p:cNvPicPr>
            <a:picLocks/>
          </p:cNvPicPr>
          <p:nvPr/>
        </p:nvPicPr>
        <p:blipFill>
          <a:blip r:embed="rId2" cstate="print"/>
          <a:srcRect l="50027" t="1545"/>
          <a:stretch>
            <a:fillRect/>
          </a:stretch>
        </p:blipFill>
        <p:spPr bwMode="auto">
          <a:xfrm>
            <a:off x="2571736" y="2571744"/>
            <a:ext cx="4143404" cy="3929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04800" y="357166"/>
            <a:ext cx="8686800" cy="171451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 </a:t>
            </a:r>
            <a:r>
              <a:rPr lang="ru-RU" sz="22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Много сил и душевного тепла в благоустройство сада  вложили  его  сотрудники: </a:t>
            </a:r>
            <a:br>
              <a:rPr lang="ru-RU" sz="22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</a:br>
            <a:r>
              <a:rPr lang="ru-RU" sz="22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заведующая   </a:t>
            </a:r>
            <a:r>
              <a:rPr lang="ru-RU" sz="2200" b="1" dirty="0" err="1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Киндинова</a:t>
            </a:r>
            <a:r>
              <a:rPr lang="ru-RU" sz="22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 Дарья </a:t>
            </a:r>
            <a:r>
              <a:rPr lang="ru-RU" sz="2200" b="1" dirty="0" err="1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Карповна</a:t>
            </a:r>
            <a:r>
              <a:rPr lang="ru-RU" sz="22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/>
            </a:r>
            <a:br>
              <a:rPr lang="ru-RU" sz="22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</a:br>
            <a:r>
              <a:rPr lang="ru-RU" sz="22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 воспитатели:  </a:t>
            </a:r>
            <a:r>
              <a:rPr lang="ru-RU" sz="2200" b="1" dirty="0" err="1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Дорожкина</a:t>
            </a:r>
            <a:r>
              <a:rPr lang="ru-RU" sz="22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 </a:t>
            </a:r>
            <a:r>
              <a:rPr lang="ru-RU" sz="2200" b="1" dirty="0" err="1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а.И</a:t>
            </a:r>
            <a:r>
              <a:rPr lang="ru-RU" sz="22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., Князева О.В., </a:t>
            </a:r>
            <a:br>
              <a:rPr lang="ru-RU" sz="22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</a:br>
            <a:r>
              <a:rPr lang="ru-RU" sz="22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Иванкина К.П., и </a:t>
            </a:r>
            <a:r>
              <a:rPr lang="ru-RU" sz="2200" b="1" dirty="0" err="1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др</a:t>
            </a:r>
            <a:r>
              <a:rPr lang="ru-RU" sz="22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, </a:t>
            </a:r>
            <a:endParaRPr lang="ru-RU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Рисунок 4" descr="IMG_20130713_0008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2643182"/>
            <a:ext cx="5643602" cy="3786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01752" y="285728"/>
            <a:ext cx="8686800" cy="1357322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Book Antiqua" pitchFamily="18" charset="0"/>
              </a:rPr>
              <a:t>Сентябрь  2010  год. 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/>
            </a:r>
            <a:b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Book Antiqua" pitchFamily="18" charset="0"/>
              </a:rPr>
              <a:t>Новая  страница в жизни детского сада</a:t>
            </a:r>
            <a:endParaRPr lang="ru-RU" sz="2800" b="1" dirty="0">
              <a:solidFill>
                <a:srgbClr val="C00000"/>
              </a:solidFill>
              <a:latin typeface="Book Antiqua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00034" y="2143116"/>
            <a:ext cx="4316097" cy="3786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Текст 5"/>
          <p:cNvSpPr>
            <a:spLocks noGrp="1"/>
          </p:cNvSpPr>
          <p:nvPr>
            <p:ph sz="half" idx="2"/>
          </p:nvPr>
        </p:nvSpPr>
        <p:spPr>
          <a:xfrm>
            <a:off x="4648200" y="2428868"/>
            <a:ext cx="4343400" cy="2786082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2400" b="1" dirty="0" smtClean="0">
              <a:latin typeface="Book Antiqua" pitchFamily="18" charset="0"/>
            </a:endParaRPr>
          </a:p>
          <a:p>
            <a:pPr algn="ctr">
              <a:buNone/>
            </a:pPr>
            <a:r>
              <a:rPr lang="ru-RU" b="1" dirty="0" smtClean="0">
                <a:latin typeface="Book Antiqua" pitchFamily="18" charset="0"/>
              </a:rPr>
              <a:t>   </a:t>
            </a: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ДЕТСКИЙ САД  ПОМЕНЯЛ ПРОПИСКУ. </a:t>
            </a:r>
          </a:p>
          <a:p>
            <a:pPr algn="ctr">
              <a:buNone/>
            </a:pP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ПЕРЕЕХАЛ В ЗДАНИЕ  БЫВШЕЙ СПАССКОЙ  ШКОЛЫ- ИНТЕРНАТ.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428596" y="4857760"/>
            <a:ext cx="8458200" cy="1222375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latin typeface="Book Antiqua" pitchFamily="18" charset="0"/>
              </a:rPr>
              <a:t/>
            </a:r>
            <a:br>
              <a:rPr lang="ru-RU" sz="2800" dirty="0" smtClean="0">
                <a:latin typeface="Book Antiqua" pitchFamily="18" charset="0"/>
              </a:rPr>
            </a:br>
            <a:r>
              <a:rPr lang="ru-RU" sz="2800" b="1" dirty="0" smtClean="0">
                <a:latin typeface="Book Antiqua" pitchFamily="18" charset="0"/>
              </a:rPr>
              <a:t/>
            </a:r>
            <a:br>
              <a:rPr lang="ru-RU" sz="2800" b="1" dirty="0" smtClean="0">
                <a:latin typeface="Book Antiqua" pitchFamily="18" charset="0"/>
              </a:rPr>
            </a:br>
            <a:r>
              <a:rPr lang="ru-RU" sz="2800" dirty="0" smtClean="0">
                <a:latin typeface="Book Antiqua" pitchFamily="18" charset="0"/>
              </a:rPr>
              <a:t/>
            </a:r>
            <a:br>
              <a:rPr lang="ru-RU" sz="2800" dirty="0" smtClean="0">
                <a:latin typeface="Book Antiqua" pitchFamily="18" charset="0"/>
              </a:rPr>
            </a:br>
            <a:r>
              <a:rPr lang="ru-RU" sz="2800" b="1" dirty="0" smtClean="0">
                <a:latin typeface="Book Antiqua" pitchFamily="18" charset="0"/>
              </a:rPr>
              <a:t> </a:t>
            </a:r>
            <a:endParaRPr lang="ru-RU" sz="2800" b="1" dirty="0">
              <a:latin typeface="Book Antiqua" pitchFamily="18" charset="0"/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428596" y="357166"/>
            <a:ext cx="8458200" cy="9144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Book Antiqua" pitchFamily="18" charset="0"/>
              </a:rPr>
              <a:t>ОКТЯБРЬ 2011 ГОДА  ДЕТСКИЙ САД ПРАЗДНУЕТ  НОВОСЕЛЬЕ</a:t>
            </a:r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10" name="Содержимое 9"/>
          <p:cNvPicPr>
            <a:picLocks noGrp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428736"/>
            <a:ext cx="3643338" cy="26432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Содержимое 10"/>
          <p:cNvPicPr>
            <a:picLocks noGrp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4143380"/>
            <a:ext cx="3571900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0" y="2214554"/>
            <a:ext cx="4714908" cy="3643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85720" y="142852"/>
            <a:ext cx="8686800" cy="2714644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Book Antiqua" pitchFamily="18" charset="0"/>
              </a:rPr>
              <a:t>Эстафета  рулевого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/>
            </a:r>
            <a:b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</a:b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Заметный след  в истории  детского сада оставили не менее талантливые люди.</a:t>
            </a:r>
            <a:br>
              <a:rPr lang="ru-RU" sz="18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</a:b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Исакова Елена Филипповна - заведующий  с 1961-1978  Воробьёва Клара Владимировна, Агафонова Галина  Алексеевна, Жукова Анна </a:t>
            </a:r>
            <a:r>
              <a:rPr lang="ru-RU" sz="1800" b="1" dirty="0" err="1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андреевна</a:t>
            </a: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,</a:t>
            </a:r>
            <a:br>
              <a:rPr lang="ru-RU" sz="18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</a:br>
            <a:r>
              <a:rPr lang="ru-RU" sz="1800" b="1" dirty="0" err="1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Майорова</a:t>
            </a: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  Александра Михайловна и др.</a:t>
            </a:r>
            <a:endParaRPr lang="ru-RU" sz="1800" b="1" dirty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</p:txBody>
      </p:sp>
      <p:pic>
        <p:nvPicPr>
          <p:cNvPr id="7" name="Содержимое 6" descr="IMG_20130713_0009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786058"/>
            <a:ext cx="5429288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9322" y="4643446"/>
            <a:ext cx="2928958" cy="2214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29322" y="2571744"/>
            <a:ext cx="3000364" cy="21431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285720" y="214290"/>
            <a:ext cx="8702832" cy="1500198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/>
            </a:r>
            <a:br>
              <a:rPr lang="ru-RU" sz="1800" b="1" dirty="0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</a:b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/>
            </a:r>
            <a:b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Book Antiqua" pitchFamily="18" charset="0"/>
              </a:rPr>
              <a:t>Серебрякова Зоя Семеновна</a:t>
            </a:r>
            <a:r>
              <a:rPr lang="ru-RU" sz="1800" b="1" dirty="0" smtClean="0">
                <a:solidFill>
                  <a:srgbClr val="C00000"/>
                </a:solidFill>
                <a:latin typeface="Book Antiqua" pitchFamily="18" charset="0"/>
              </a:rPr>
              <a:t/>
            </a:r>
            <a:br>
              <a:rPr lang="ru-RU" sz="1800" b="1" dirty="0" smtClean="0">
                <a:solidFill>
                  <a:srgbClr val="C00000"/>
                </a:solidFill>
                <a:latin typeface="Book Antiqua" pitchFamily="18" charset="0"/>
              </a:rPr>
            </a:b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/>
            </a:r>
            <a:br>
              <a:rPr lang="ru-RU" sz="18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</a:b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руководитель  детского сада  более 30 лет. </a:t>
            </a:r>
            <a:br>
              <a:rPr lang="ru-RU" sz="18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</a:b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 Сплотила  команду  профессионалов,  мастеров  дошкольного  воспитания. имеющих высокие награды в системе образования.</a:t>
            </a:r>
            <a:r>
              <a:rPr lang="ru-RU" sz="2000" b="1" dirty="0" smtClean="0">
                <a:latin typeface="Book Antiqua" pitchFamily="18" charset="0"/>
              </a:rPr>
              <a:t/>
            </a:r>
            <a:br>
              <a:rPr lang="ru-RU" sz="2000" b="1" dirty="0" smtClean="0">
                <a:latin typeface="Book Antiqua" pitchFamily="18" charset="0"/>
              </a:rPr>
            </a:br>
            <a:endParaRPr lang="ru-RU" sz="2000" dirty="0"/>
          </a:p>
        </p:txBody>
      </p:sp>
      <p:sp>
        <p:nvSpPr>
          <p:cNvPr id="6" name="Текст 5"/>
          <p:cNvSpPr>
            <a:spLocks noGrp="1"/>
          </p:cNvSpPr>
          <p:nvPr>
            <p:ph type="body" idx="4294967295"/>
          </p:nvPr>
        </p:nvSpPr>
        <p:spPr>
          <a:xfrm>
            <a:off x="0" y="1785926"/>
            <a:ext cx="3857625" cy="2500330"/>
          </a:xfrm>
        </p:spPr>
        <p:txBody>
          <a:bodyPr>
            <a:normAutofit/>
          </a:bodyPr>
          <a:lstStyle/>
          <a:p>
            <a:endParaRPr lang="ru-RU" b="1" dirty="0" smtClean="0">
              <a:latin typeface="Book Antiqua" pitchFamily="18" charset="0"/>
            </a:endParaRPr>
          </a:p>
          <a:p>
            <a:endParaRPr lang="ru-RU" sz="2000" b="1" dirty="0" smtClean="0">
              <a:latin typeface="Book Antiqua" pitchFamily="18" charset="0"/>
            </a:endParaRPr>
          </a:p>
          <a:p>
            <a:endParaRPr lang="ru-RU" dirty="0"/>
          </a:p>
        </p:txBody>
      </p:sp>
      <p:pic>
        <p:nvPicPr>
          <p:cNvPr id="9" name="Рисунок 8"/>
          <p:cNvPicPr/>
          <p:nvPr/>
        </p:nvPicPr>
        <p:blipFill>
          <a:blip r:embed="rId2" cstate="print"/>
          <a:srcRect l="8195" t="10988"/>
          <a:stretch>
            <a:fillRect/>
          </a:stretch>
        </p:blipFill>
        <p:spPr bwMode="auto">
          <a:xfrm>
            <a:off x="214282" y="1928802"/>
            <a:ext cx="3571900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Содержимое 9" descr="IMG_20130713_0007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2000240"/>
            <a:ext cx="3643306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Содержимое 10"/>
          <p:cNvPicPr>
            <a:picLocks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14612" y="4071942"/>
            <a:ext cx="3714776" cy="2786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429024" cy="27294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32" y="0"/>
            <a:ext cx="3384521" cy="2741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4071942"/>
            <a:ext cx="3264749" cy="25890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86050" y="1928802"/>
            <a:ext cx="3071834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72132" y="4143380"/>
            <a:ext cx="3357554" cy="24713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714348" y="214290"/>
            <a:ext cx="7929618" cy="1785950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sz="3100" b="1" cap="none" dirty="0" smtClean="0">
                <a:solidFill>
                  <a:srgbClr val="C00000"/>
                </a:solidFill>
                <a:effectLst/>
                <a:latin typeface="Book Antiqua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3100" b="1" cap="none" dirty="0" smtClean="0">
                <a:solidFill>
                  <a:srgbClr val="C00000"/>
                </a:solidFill>
                <a:effectLst/>
                <a:latin typeface="Book Antiqua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2700" b="1" cap="none" dirty="0" smtClean="0">
                <a:solidFill>
                  <a:srgbClr val="C00000"/>
                </a:solidFill>
                <a:effectLst/>
                <a:latin typeface="Book Antiqua" pitchFamily="18" charset="0"/>
                <a:ea typeface="Calibri" pitchFamily="34" charset="0"/>
                <a:cs typeface="Times New Roman" pitchFamily="18" charset="0"/>
              </a:rPr>
              <a:t> С  2012  </a:t>
            </a:r>
            <a:r>
              <a:rPr lang="ru-RU" sz="2700" b="1" cap="none" dirty="0" smtClean="0">
                <a:solidFill>
                  <a:srgbClr val="C00000"/>
                </a:solidFill>
                <a:effectLst/>
                <a:latin typeface="Book Antiqua" pitchFamily="18" charset="0"/>
                <a:ea typeface="Calibri" pitchFamily="34" charset="0"/>
                <a:cs typeface="Times New Roman" pitchFamily="18" charset="0"/>
              </a:rPr>
              <a:t>-  2019 г. </a:t>
            </a:r>
            <a:r>
              <a:rPr lang="ru-RU" sz="2700" b="1" cap="none" dirty="0" smtClean="0">
                <a:solidFill>
                  <a:srgbClr val="C00000"/>
                </a:solidFill>
                <a:effectLst/>
                <a:latin typeface="Book Antiqua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2700" b="1" cap="none" dirty="0" smtClean="0">
                <a:solidFill>
                  <a:srgbClr val="C00000"/>
                </a:solidFill>
                <a:effectLst/>
                <a:latin typeface="Book Antiqua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2700" b="1" cap="none" dirty="0" smtClean="0">
                <a:solidFill>
                  <a:srgbClr val="C00000"/>
                </a:solidFill>
                <a:effectLst/>
                <a:latin typeface="Book Antiqua" pitchFamily="18" charset="0"/>
                <a:ea typeface="Calibri" pitchFamily="34" charset="0"/>
                <a:cs typeface="Times New Roman" pitchFamily="18" charset="0"/>
              </a:rPr>
              <a:t>ДЕТСКИМ  САДОМ </a:t>
            </a:r>
            <a:r>
              <a:rPr lang="ru-RU" sz="3100" b="1" cap="none" dirty="0" smtClean="0">
                <a:solidFill>
                  <a:schemeClr val="accent2">
                    <a:lumMod val="75000"/>
                  </a:schemeClr>
                </a:solidFill>
                <a:effectLst/>
                <a:latin typeface="Book Antiqua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3100" b="1" cap="none" dirty="0" smtClean="0">
                <a:solidFill>
                  <a:schemeClr val="accent2">
                    <a:lumMod val="75000"/>
                  </a:schemeClr>
                </a:solidFill>
                <a:effectLst/>
                <a:latin typeface="Book Antiqua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2700" b="1" cap="none" dirty="0" smtClean="0">
                <a:solidFill>
                  <a:srgbClr val="C00000"/>
                </a:solidFill>
                <a:effectLst/>
                <a:latin typeface="Book Antiqua" pitchFamily="18" charset="0"/>
                <a:ea typeface="Calibri" pitchFamily="34" charset="0"/>
                <a:cs typeface="Times New Roman" pitchFamily="18" charset="0"/>
              </a:rPr>
              <a:t>РУКОВОДИЛА  </a:t>
            </a:r>
            <a:r>
              <a:rPr lang="ru-RU" sz="2700" b="1" cap="none" dirty="0" smtClean="0">
                <a:solidFill>
                  <a:srgbClr val="C00000"/>
                </a:solidFill>
                <a:effectLst/>
                <a:latin typeface="Book Antiqua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2700" b="1" cap="none" dirty="0" smtClean="0">
                <a:solidFill>
                  <a:srgbClr val="C00000"/>
                </a:solidFill>
                <a:effectLst/>
                <a:latin typeface="Book Antiqua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2700" b="1" cap="none" dirty="0" smtClean="0">
                <a:solidFill>
                  <a:srgbClr val="C00000"/>
                </a:solidFill>
                <a:effectLst/>
                <a:latin typeface="Book Antiqua" pitchFamily="18" charset="0"/>
                <a:ea typeface="Calibri" pitchFamily="34" charset="0"/>
                <a:cs typeface="Times New Roman" pitchFamily="18" charset="0"/>
              </a:rPr>
              <a:t>ИВАНОВА ОЛЬГА ВАСИЛЬЕВНА. </a:t>
            </a:r>
            <a:r>
              <a:rPr lang="ru-RU" sz="3100" cap="none" dirty="0" smtClean="0"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ru-RU" sz="3100" cap="none" dirty="0" smtClean="0"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</a:br>
            <a:endParaRPr lang="ru-RU" sz="3100" dirty="0">
              <a:solidFill>
                <a:srgbClr val="C00000"/>
              </a:solidFill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2285992"/>
            <a:ext cx="6858048" cy="4214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1176</TotalTime>
  <Words>447</Words>
  <Application>Microsoft Office PowerPoint</Application>
  <PresentationFormat>Экран (4:3)</PresentationFormat>
  <Paragraphs>75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Трек</vt:lpstr>
      <vt:lpstr> «Спасский детский сад №1» ХРОНОГРАФ  100-летия</vt:lpstr>
      <vt:lpstr>Слайд 2</vt:lpstr>
      <vt:lpstr> Много сил и душевного тепла в благоустройство сада  вложили  его  сотрудники:  заведующая   Киндинова Дарья Карповна  воспитатели:  Дорожкина а.И., Князева О.В.,  Иванкина К.П., и др, </vt:lpstr>
      <vt:lpstr>Сентябрь  2010  год.  Новая  страница в жизни детского сада</vt:lpstr>
      <vt:lpstr>    </vt:lpstr>
      <vt:lpstr>Эстафета  рулевого Заметный след  в истории  детского сада оставили не менее талантливые люди. Исакова Елена Филипповна - заведующий  с 1961-1978  Воробьёва Клара Владимировна, Агафонова Галина  Алексеевна, Жукова Анна андреевна, Майорова  Александра Михайловна и др.</vt:lpstr>
      <vt:lpstr>  Серебрякова Зоя Семеновна  руководитель  детского сада  более 30 лет.   Сплотила  команду  профессионалов,  мастеров  дошкольного  воспитания. имеющих высокие награды в системе образования. </vt:lpstr>
      <vt:lpstr>Слайд 8</vt:lpstr>
      <vt:lpstr>  С  2012  -  2019 г.  ДЕТСКИМ  САДОМ  РУКОВОДИЛА   ИВАНОВА ОЛЬГА ВАСИЛЬЕВНА.  </vt:lpstr>
      <vt:lpstr> С сентября 2019 г.  РУКОВОДИТЕЛЬ   детскОГО садА  Захарова Елена Владимировна</vt:lpstr>
      <vt:lpstr>Главная   цель   развитие</vt:lpstr>
      <vt:lpstr>С  1997  года введена должность инструктора по физическому воспитанию.  организован комплексный подход к физическому развитию  оздоровлению детей</vt:lpstr>
      <vt:lpstr>декабрь  2011  года   в рамках оптимизации дошкольного образования произошло слияние   детского сада №2  г. Спасска  с Первым детским садом.     В ДЕКАБРЕ 2013  года, Детский сад  вновь поменял свой статус и стал  МБДОУ «Спасский детский сад №1», самым большим детским учреждением в районе, рассчитанным на 250 детей.</vt:lpstr>
      <vt:lpstr>Слайд 14</vt:lpstr>
      <vt:lpstr>Дарят заботу и тепло</vt:lpstr>
      <vt:lpstr>Слайд 16</vt:lpstr>
      <vt:lpstr>Наши   педагоги  опытные   профессионалы,  преданные своему делу люди.   яркие, талантливые , неординарные личности.   </vt:lpstr>
      <vt:lpstr>отличники  народного  образования, люди, имеющие  заслуженные  отраслевые  награды  Участники  и  победители  профессиональных педагогических  конкурсов.   </vt:lpstr>
      <vt:lpstr>Слайд 19</vt:lpstr>
      <vt:lpstr>И  снова веяния времени.</vt:lpstr>
      <vt:lpstr>Слайд 21</vt:lpstr>
      <vt:lpstr> 2017 год  Детский  сад  участвует в Федеральной программе « Доступная среда»   </vt:lpstr>
      <vt:lpstr>   История детского сада  продолжается  и её новые страницы под рубрикой  «Детский сад -  Время – События - Люди» пишутся коллективом под началом руководителя захаровой е.В.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Страницы                 прошлого                            листая…</dc:title>
  <dc:creator>детский сад №1</dc:creator>
  <cp:lastModifiedBy>детский сад №1</cp:lastModifiedBy>
  <cp:revision>205</cp:revision>
  <dcterms:created xsi:type="dcterms:W3CDTF">2019-10-04T16:28:17Z</dcterms:created>
  <dcterms:modified xsi:type="dcterms:W3CDTF">2019-10-07T09:12:33Z</dcterms:modified>
</cp:coreProperties>
</file>